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3" r:id="rId1"/>
  </p:sldMasterIdLst>
  <p:notesMasterIdLst>
    <p:notesMasterId r:id="rId25"/>
  </p:notesMasterIdLst>
  <p:sldIdLst>
    <p:sldId id="895" r:id="rId2"/>
    <p:sldId id="870" r:id="rId3"/>
    <p:sldId id="871" r:id="rId4"/>
    <p:sldId id="872" r:id="rId5"/>
    <p:sldId id="875" r:id="rId6"/>
    <p:sldId id="876" r:id="rId7"/>
    <p:sldId id="877" r:id="rId8"/>
    <p:sldId id="878" r:id="rId9"/>
    <p:sldId id="879" r:id="rId10"/>
    <p:sldId id="880" r:id="rId11"/>
    <p:sldId id="881" r:id="rId12"/>
    <p:sldId id="885" r:id="rId13"/>
    <p:sldId id="886" r:id="rId14"/>
    <p:sldId id="888" r:id="rId15"/>
    <p:sldId id="882" r:id="rId16"/>
    <p:sldId id="891" r:id="rId17"/>
    <p:sldId id="890" r:id="rId18"/>
    <p:sldId id="892" r:id="rId19"/>
    <p:sldId id="887" r:id="rId20"/>
    <p:sldId id="883" r:id="rId21"/>
    <p:sldId id="873" r:id="rId22"/>
    <p:sldId id="894" r:id="rId23"/>
    <p:sldId id="893" r:id="rId24"/>
  </p:sldIdLst>
  <p:sldSz cx="9906000" cy="6858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0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79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5.emf"/><Relationship Id="rId7" Type="http://schemas.openxmlformats.org/officeDocument/2006/relationships/image" Target="../media/image24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23.emf"/><Relationship Id="rId5" Type="http://schemas.openxmlformats.org/officeDocument/2006/relationships/image" Target="../media/image17.emf"/><Relationship Id="rId10" Type="http://schemas.openxmlformats.org/officeDocument/2006/relationships/image" Target="../media/image27.emf"/><Relationship Id="rId4" Type="http://schemas.openxmlformats.org/officeDocument/2006/relationships/image" Target="../media/image16.emf"/><Relationship Id="rId9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14.emf"/><Relationship Id="rId7" Type="http://schemas.openxmlformats.org/officeDocument/2006/relationships/image" Target="../media/image28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9" Type="http://schemas.openxmlformats.org/officeDocument/2006/relationships/image" Target="../media/image3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emf"/><Relationship Id="rId4" Type="http://schemas.openxmlformats.org/officeDocument/2006/relationships/image" Target="../media/image12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5.emf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28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17.e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4.emf"/><Relationship Id="rId20" Type="http://schemas.openxmlformats.org/officeDocument/2006/relationships/image" Target="../media/image26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16.emf"/><Relationship Id="rId19" Type="http://schemas.openxmlformats.org/officeDocument/2006/relationships/oleObject" Target="../embeddings/oleObject27.bin"/><Relationship Id="rId4" Type="http://schemas.openxmlformats.org/officeDocument/2006/relationships/image" Target="../media/image13.e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3.emf"/><Relationship Id="rId22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29.e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16.emf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8.emf"/><Relationship Id="rId20" Type="http://schemas.openxmlformats.org/officeDocument/2006/relationships/image" Target="../media/image30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15.emf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12.e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36. </a:t>
            </a:r>
            <a:r>
              <a:rPr lang="de-DE" altLang="de-DE" dirty="0" err="1">
                <a:ea typeface="ＭＳ Ｐゴシック" charset="-128"/>
              </a:rPr>
              <a:t>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Informationstechnologie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1962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7306" y="1086831"/>
            <a:ext cx="8695857" cy="304647"/>
          </a:xfrm>
        </p:spPr>
        <p:txBody>
          <a:bodyPr/>
          <a:lstStyle/>
          <a:p>
            <a:r>
              <a:rPr lang="de-DE" dirty="0" smtClean="0"/>
              <a:t>Gewinn eines netzwerkanbieters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28800"/>
            <a:ext cx="8697417" cy="4227443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gegenwartswert der gewinne des produzenten ist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Im gleichgewicht ist dieser gegenwartswert gleich null, wir erhalten daher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 ist also gleich den grenzkosten plus einem aufschlag (‚mark-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‘) in höhe eines teils der kosten des systemwechsels. </a:t>
            </a:r>
          </a:p>
          <a:p>
            <a:endParaRPr lang="de-DE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165618"/>
              </p:ext>
            </p:extLst>
          </p:nvPr>
        </p:nvGraphicFramePr>
        <p:xfrm>
          <a:off x="2358888" y="2292626"/>
          <a:ext cx="4426226" cy="1333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Formel" r:id="rId3" imgW="2762205" imgH="819017" progId="Equation.3">
                  <p:embed/>
                </p:oleObj>
              </mc:Choice>
              <mc:Fallback>
                <p:oleObj name="Formel" r:id="rId3" imgW="2762205" imgH="81901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8888" y="2292626"/>
                        <a:ext cx="4426226" cy="1333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57499"/>
              </p:ext>
            </p:extLst>
          </p:nvPr>
        </p:nvGraphicFramePr>
        <p:xfrm>
          <a:off x="2247872" y="4465983"/>
          <a:ext cx="4987816" cy="728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5" imgW="2505097" imgH="371336" progId="Equation.3">
                  <p:embed/>
                </p:oleObj>
              </mc:Choice>
              <mc:Fallback>
                <p:oleObj name="Equation" r:id="rId5" imgW="2505097" imgH="37133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7872" y="4465983"/>
                        <a:ext cx="4987816" cy="728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157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419" y="1126946"/>
            <a:ext cx="8695857" cy="355865"/>
          </a:xfrm>
        </p:spPr>
        <p:txBody>
          <a:bodyPr/>
          <a:lstStyle/>
          <a:p>
            <a:r>
              <a:rPr lang="de-DE" dirty="0" smtClean="0"/>
              <a:t>Märkte mit netzwerkexternalitäten – ein modell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927474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es gibt personen von 1, 2, … 1000.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 kauft eine einheit eines gutes mit netzwerkexternalität.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Person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bewertet eine einheit des gutes mit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wobei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 anzahl der käufer des gutes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marginale käufer ist, der das gut mit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nv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bewertet, so werden alle käufer mit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v‘ &gt; v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gut höher bewerten und daher ebenfalls kaufen.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nachfrage ist dann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 = 1000 – 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inverse nachfrage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 = n(1000 – 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wird angenommen, dass alle anbieter dieselben grenzkosten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haben.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21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660955"/>
            <a:ext cx="8695857" cy="317899"/>
          </a:xfrm>
        </p:spPr>
        <p:txBody>
          <a:bodyPr/>
          <a:lstStyle/>
          <a:p>
            <a:r>
              <a:rPr lang="de-DE" dirty="0" smtClean="0"/>
              <a:t>Ein markt mit netzwerkexternalität 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73426"/>
            <a:ext cx="8697417" cy="5127350"/>
          </a:xfr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de-DE" sz="1600" cap="none" spc="0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ZAHLUNGSBEREITSCHAFT</a:t>
            </a:r>
            <a:r>
              <a:rPr lang="en-US" altLang="de-DE" sz="1600" cap="none" spc="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altLang="de-DE" sz="1600" cap="none" spc="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</a:br>
            <a:r>
              <a:rPr lang="en-US" altLang="de-DE" sz="1600" cap="none" spc="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  </a:t>
            </a:r>
            <a:r>
              <a:rPr lang="en-US" altLang="de-DE" sz="1600" cap="none" spc="0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 p </a:t>
            </a:r>
            <a:r>
              <a:rPr lang="en-US" altLang="de-DE" sz="1600" cap="none" spc="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= n(1000-n)</a:t>
            </a:r>
          </a:p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524000" y="4876800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524000" y="1981200"/>
            <a:ext cx="0" cy="2895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524000" y="2514600"/>
            <a:ext cx="4114800" cy="2362200"/>
          </a:xfrm>
          <a:custGeom>
            <a:avLst/>
            <a:gdLst>
              <a:gd name="T0" fmla="*/ 0 w 2592"/>
              <a:gd name="T1" fmla="*/ 2147483647 h 1488"/>
              <a:gd name="T2" fmla="*/ 1577617813 w 2592"/>
              <a:gd name="T3" fmla="*/ 980341575 h 1488"/>
              <a:gd name="T4" fmla="*/ 2147483647 w 2592"/>
              <a:gd name="T5" fmla="*/ 0 h 1488"/>
              <a:gd name="T6" fmla="*/ 2147483647 w 2592"/>
              <a:gd name="T7" fmla="*/ 980341575 h 1488"/>
              <a:gd name="T8" fmla="*/ 2147483647 w 259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92"/>
              <a:gd name="T16" fmla="*/ 0 h 1488"/>
              <a:gd name="T17" fmla="*/ 2592 w 259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92" h="1488">
                <a:moveTo>
                  <a:pt x="0" y="1488"/>
                </a:moveTo>
                <a:cubicBezTo>
                  <a:pt x="104" y="1305"/>
                  <a:pt x="410" y="637"/>
                  <a:pt x="626" y="389"/>
                </a:cubicBezTo>
                <a:cubicBezTo>
                  <a:pt x="842" y="141"/>
                  <a:pt x="1073" y="0"/>
                  <a:pt x="1296" y="0"/>
                </a:cubicBezTo>
                <a:cubicBezTo>
                  <a:pt x="1519" y="0"/>
                  <a:pt x="1748" y="141"/>
                  <a:pt x="1964" y="389"/>
                </a:cubicBezTo>
                <a:cubicBezTo>
                  <a:pt x="2180" y="637"/>
                  <a:pt x="2461" y="1259"/>
                  <a:pt x="2592" y="148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24000" y="3733800"/>
            <a:ext cx="4114800" cy="0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Oval 27"/>
          <p:cNvSpPr>
            <a:spLocks noChangeArrowheads="1"/>
          </p:cNvSpPr>
          <p:nvPr/>
        </p:nvSpPr>
        <p:spPr bwMode="auto">
          <a:xfrm>
            <a:off x="1392238" y="4762500"/>
            <a:ext cx="228600" cy="228600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2014538" y="3614738"/>
            <a:ext cx="228600" cy="2286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4911725" y="3614738"/>
            <a:ext cx="228600" cy="228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181600" y="4919663"/>
            <a:ext cx="6399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1000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352800" y="518160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327150" y="491966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0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2133600" y="3733800"/>
            <a:ext cx="0" cy="1143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>
            <a:off x="5027613" y="3733800"/>
            <a:ext cx="0" cy="1143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095258" y="2142819"/>
            <a:ext cx="22060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NACHFRAGEKURVE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638800" y="3539609"/>
            <a:ext cx="2060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ANGEBOTSKURVE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4724400" y="4905375"/>
            <a:ext cx="413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1954213" y="4905375"/>
            <a:ext cx="413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n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1082675" y="347980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c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838200" y="4610100"/>
            <a:ext cx="4363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(a)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2132013" y="3724275"/>
            <a:ext cx="4475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(b)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4468813" y="3724275"/>
            <a:ext cx="4363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(c)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1141271" y="5685702"/>
            <a:ext cx="66141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WELCHES DER DREI GLEICHGEWICHTE IST WAHRSCHEINLICH?</a:t>
            </a:r>
            <a:endParaRPr lang="en-US" altLang="de-DE" sz="1600" dirty="0"/>
          </a:p>
        </p:txBody>
      </p:sp>
      <p:sp>
        <p:nvSpPr>
          <p:cNvPr id="11" name="Rechteck 10"/>
          <p:cNvSpPr/>
          <p:nvPr/>
        </p:nvSpPr>
        <p:spPr>
          <a:xfrm>
            <a:off x="1578858" y="2383375"/>
            <a:ext cx="1128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INSTABIL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>
            <a:off x="2133600" y="2743200"/>
            <a:ext cx="76200" cy="762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AutoShape 31"/>
          <p:cNvSpPr>
            <a:spLocks noChangeArrowheads="1"/>
          </p:cNvSpPr>
          <p:nvPr/>
        </p:nvSpPr>
        <p:spPr bwMode="auto">
          <a:xfrm flipH="1">
            <a:off x="1600200" y="48006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2286000" y="48006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4419600" y="48006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4" name="AutoShape 33"/>
          <p:cNvSpPr>
            <a:spLocks noChangeArrowheads="1"/>
          </p:cNvSpPr>
          <p:nvPr/>
        </p:nvSpPr>
        <p:spPr bwMode="auto">
          <a:xfrm flipH="1">
            <a:off x="5181600" y="48006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4822825" y="2584606"/>
            <a:ext cx="9236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STABIL</a:t>
            </a:r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 flipH="1">
            <a:off x="5029200" y="2971800"/>
            <a:ext cx="15240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42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834015" cy="331151"/>
          </a:xfrm>
        </p:spPr>
        <p:txBody>
          <a:bodyPr/>
          <a:lstStyle/>
          <a:p>
            <a:r>
              <a:rPr lang="de-DE" dirty="0" smtClean="0"/>
              <a:t>MARKT MIT NETZWERKEXTERNALITÄT – DREI MÖGLICHE GLEICHGEWICHTE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0315" y="2354056"/>
            <a:ext cx="8697417" cy="4032250"/>
          </a:xfrm>
        </p:spPr>
        <p:txBody>
          <a:bodyPr/>
          <a:lstStyle/>
          <a:p>
            <a:r>
              <a:rPr lang="de-DE" b="0" dirty="0" smtClean="0"/>
              <a:t/>
            </a:r>
            <a:br>
              <a:rPr lang="de-DE" b="0" dirty="0" smtClean="0"/>
            </a:br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KEIN KÄUFER IST AM NETZWERK ANGESCHLOSSEN, DAHER AUCH KEIN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ANGEBOT; GLEICHGEIWCHT DER ‚PESSIMISTISCHEN ERWARTUNG‘.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b) EINE KLEINE ANZAHL VON KÄUFERN, n‘, NUR KÄUFER MIT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n‘v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c KAUFEN, </a:t>
            </a:r>
            <a:b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MIT ENTSPRECHEND GROßEM v </a:t>
            </a:r>
            <a:r>
              <a:rPr lang="de-DE" sz="1600" b="0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v‘ = c/n‘. </a:t>
            </a:r>
          </a:p>
          <a:p>
            <a:pPr lvl="0"/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GROßE ANZAHL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KÄUFERN,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n‘‘, GROßES NETZWERK MIT HOHEM </a:t>
            </a:r>
            <a:b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WERT DER EXTERNALITÄT </a:t>
            </a:r>
            <a:r>
              <a:rPr lang="de-DE" sz="1600" b="0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n‘‘v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KAUFEN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MIT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KLEINEM v </a:t>
            </a:r>
            <a:r>
              <a:rPr lang="de-DE" sz="1600" b="0" u="sng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v‘‘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c/n‘‘. </a:t>
            </a:r>
          </a:p>
          <a:p>
            <a:pPr lvl="0"/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IST EIN INSTABILES GLEICHGEWICHT, (c) IST EIN STABILES GLEICHGEWICHT. </a:t>
            </a:r>
            <a:endParaRPr lang="de-DE" sz="1600" b="0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0" cap="non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9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MANAGEMENT DER RECHTE AN GEISTIGEM EIGENTUM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SOLLTE SOLCH EIN GUT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EINFACH VERKAUFT WERDEN;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LIZENSIERT ZUR PRODUKTION DURCH ANDERE WERDEN;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VERLIEHEN (VERMIETET) WERDEN?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SOLLTE DAS EIGENTUMSRECHT SO EINES GUTES GEhandhabT WERDEN?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DIE PRODUKTIONSKOSTEN SIND VERNACHLÄSSIGBAR.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MARKTNACHFRAGE IST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p(y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UNTERNEHMEN WILL DEN GEWINN MAXIMIEREN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339" y="5452581"/>
            <a:ext cx="952652" cy="48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07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3081" y="609753"/>
            <a:ext cx="8695857" cy="317899"/>
          </a:xfrm>
        </p:spPr>
        <p:txBody>
          <a:bodyPr/>
          <a:lstStyle/>
          <a:p>
            <a:r>
              <a:rPr lang="de-DE" dirty="0" smtClean="0"/>
              <a:t>MANAGEMENT VON GEISTIGEM EIGENTUM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524000" y="4876800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524000" y="1981200"/>
            <a:ext cx="0" cy="2895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498600" y="2514600"/>
            <a:ext cx="4114800" cy="2362200"/>
          </a:xfrm>
          <a:custGeom>
            <a:avLst/>
            <a:gdLst>
              <a:gd name="T0" fmla="*/ 0 w 2592"/>
              <a:gd name="T1" fmla="*/ 2147483647 h 1488"/>
              <a:gd name="T2" fmla="*/ 1577617813 w 2592"/>
              <a:gd name="T3" fmla="*/ 980341575 h 1488"/>
              <a:gd name="T4" fmla="*/ 2147483647 w 2592"/>
              <a:gd name="T5" fmla="*/ 0 h 1488"/>
              <a:gd name="T6" fmla="*/ 2147483647 w 2592"/>
              <a:gd name="T7" fmla="*/ 980341575 h 1488"/>
              <a:gd name="T8" fmla="*/ 2147483647 w 259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92"/>
              <a:gd name="T16" fmla="*/ 0 h 1488"/>
              <a:gd name="T17" fmla="*/ 2592 w 259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92" h="1488">
                <a:moveTo>
                  <a:pt x="0" y="1488"/>
                </a:moveTo>
                <a:cubicBezTo>
                  <a:pt x="104" y="1305"/>
                  <a:pt x="410" y="637"/>
                  <a:pt x="626" y="389"/>
                </a:cubicBezTo>
                <a:cubicBezTo>
                  <a:pt x="842" y="141"/>
                  <a:pt x="1073" y="0"/>
                  <a:pt x="1296" y="0"/>
                </a:cubicBezTo>
                <a:cubicBezTo>
                  <a:pt x="1519" y="0"/>
                  <a:pt x="1748" y="141"/>
                  <a:pt x="1964" y="389"/>
                </a:cubicBezTo>
                <a:cubicBezTo>
                  <a:pt x="2180" y="637"/>
                  <a:pt x="2461" y="1259"/>
                  <a:pt x="2592" y="148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327150" y="4919663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0</a:t>
            </a:r>
            <a:endParaRPr kumimoji="0" lang="en-US" altLang="de-DE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524000" y="2743200"/>
            <a:ext cx="40894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3568700" y="2514600"/>
            <a:ext cx="22639" cy="2362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H="1" flipV="1">
            <a:off x="1504155" y="3816625"/>
            <a:ext cx="208718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2" name="Inhaltsplatzhalter 2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729975"/>
              </p:ext>
            </p:extLst>
          </p:nvPr>
        </p:nvGraphicFramePr>
        <p:xfrm>
          <a:off x="3348451" y="4981051"/>
          <a:ext cx="461549" cy="352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2" name="Equation" r:id="rId3" imgW="485887" imgH="371336" progId="Equation">
                  <p:embed/>
                </p:oleObj>
              </mc:Choice>
              <mc:Fallback>
                <p:oleObj name="Equation" r:id="rId3" imgW="485887" imgH="371336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451" y="4981051"/>
                        <a:ext cx="461549" cy="3529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416893"/>
              </p:ext>
            </p:extLst>
          </p:nvPr>
        </p:nvGraphicFramePr>
        <p:xfrm>
          <a:off x="5835650" y="4939335"/>
          <a:ext cx="260350" cy="31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" name="Equation" r:id="rId5" imgW="247784" imgH="295348" progId="Equation">
                  <p:embed/>
                </p:oleObj>
              </mc:Choice>
              <mc:Fallback>
                <p:oleObj name="Equation" r:id="rId5" imgW="247784" imgH="295348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5650" y="4939335"/>
                        <a:ext cx="260350" cy="31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215729"/>
              </p:ext>
            </p:extLst>
          </p:nvPr>
        </p:nvGraphicFramePr>
        <p:xfrm>
          <a:off x="550087" y="3695700"/>
          <a:ext cx="948513" cy="373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" name="Equation" r:id="rId7" imgW="1009784" imgH="390691" progId="Equation">
                  <p:embed/>
                </p:oleObj>
              </mc:Choice>
              <mc:Fallback>
                <p:oleObj name="Equation" r:id="rId7" imgW="1009784" imgH="390691" progId="Equation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87" y="3695700"/>
                        <a:ext cx="948513" cy="373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040964"/>
              </p:ext>
            </p:extLst>
          </p:nvPr>
        </p:nvGraphicFramePr>
        <p:xfrm>
          <a:off x="1202544" y="1714501"/>
          <a:ext cx="245256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5" name="Equation" r:id="rId9" imgW="276113" imgH="295348" progId="Equation">
                  <p:embed/>
                </p:oleObj>
              </mc:Choice>
              <mc:Fallback>
                <p:oleObj name="Equation" r:id="rId9" imgW="276113" imgH="295348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2544" y="1714501"/>
                        <a:ext cx="245256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59222"/>
              </p:ext>
            </p:extLst>
          </p:nvPr>
        </p:nvGraphicFramePr>
        <p:xfrm>
          <a:off x="4128053" y="1788067"/>
          <a:ext cx="1967948" cy="337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Equation" r:id="rId11" imgW="2343016" imgH="390691" progId="Equation">
                  <p:embed/>
                </p:oleObj>
              </mc:Choice>
              <mc:Fallback>
                <p:oleObj name="Equation" r:id="rId11" imgW="2343016" imgH="390691" progId="Equation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8053" y="1788067"/>
                        <a:ext cx="1967948" cy="3372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379680"/>
              </p:ext>
            </p:extLst>
          </p:nvPr>
        </p:nvGraphicFramePr>
        <p:xfrm>
          <a:off x="5436706" y="3114261"/>
          <a:ext cx="712536" cy="334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7" name="Equation" r:id="rId13" imgW="847703" imgH="390691" progId="Equation">
                  <p:embed/>
                </p:oleObj>
              </mc:Choice>
              <mc:Fallback>
                <p:oleObj name="Equation" r:id="rId13" imgW="847703" imgH="390691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706" y="3114261"/>
                        <a:ext cx="712536" cy="3346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Line 16"/>
          <p:cNvSpPr>
            <a:spLocks noChangeShapeType="1"/>
          </p:cNvSpPr>
          <p:nvPr/>
        </p:nvSpPr>
        <p:spPr bwMode="auto">
          <a:xfrm flipH="1">
            <a:off x="4290391" y="2131943"/>
            <a:ext cx="6858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Line 15"/>
          <p:cNvSpPr>
            <a:spLocks noChangeShapeType="1"/>
          </p:cNvSpPr>
          <p:nvPr/>
        </p:nvSpPr>
        <p:spPr bwMode="auto">
          <a:xfrm flipH="1">
            <a:off x="4313582" y="3429000"/>
            <a:ext cx="1451114" cy="723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15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4054" y="1100083"/>
            <a:ext cx="8695857" cy="331151"/>
          </a:xfrm>
        </p:spPr>
        <p:txBody>
          <a:bodyPr/>
          <a:lstStyle/>
          <a:p>
            <a:r>
              <a:rPr lang="de-DE" dirty="0" smtClean="0"/>
              <a:t>GEISTIGES EIGENTUM – KOSTENLOSE PROBEZEIT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95061"/>
            <a:ext cx="8697417" cy="4305715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BESITZER DER EIGENTUMSRECHTE RÄUMT NUN EINE KOSTENLOSE PROBEZEIT EIN.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BEWIRKT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ERHÖHUNG DER NACHFRAGE: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NIEDRIGERE VERKÄUFE JE KONSUMEINHEIT:	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ERHÖHUNG DES WERTES FÜR ALLe NUTZER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 ERHÖHTE ZAHLUNGSBEREITSCHAFT:    </a:t>
            </a:r>
          </a:p>
          <a:p>
            <a: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DAS UNTERNEHMEN MAXIMIERT NUN </a:t>
            </a:r>
          </a:p>
          <a:p>
            <a: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WAS DIESELBE LÖSUNG HABEN MUSS,</a:t>
            </a:r>
            <a:b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</a:br>
            <a: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			D. h.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211160"/>
              </p:ext>
            </p:extLst>
          </p:nvPr>
        </p:nvGraphicFramePr>
        <p:xfrm>
          <a:off x="5676857" y="3145108"/>
          <a:ext cx="1505821" cy="289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7" name="Formel" r:id="rId3" imgW="2352697" imgH="438004" progId="Equation.3">
                  <p:embed/>
                </p:oleObj>
              </mc:Choice>
              <mc:Fallback>
                <p:oleObj name="Formel" r:id="rId3" imgW="2352697" imgH="43800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857" y="3145108"/>
                        <a:ext cx="1505821" cy="2898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39509"/>
              </p:ext>
            </p:extLst>
          </p:nvPr>
        </p:nvGraphicFramePr>
        <p:xfrm>
          <a:off x="6818435" y="3498573"/>
          <a:ext cx="686930" cy="622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8" name="Formel" r:id="rId5" imgW="1114492" imgH="1009703" progId="Equation.3">
                  <p:embed/>
                </p:oleObj>
              </mc:Choice>
              <mc:Fallback>
                <p:oleObj name="Formel" r:id="rId5" imgW="1114492" imgH="100970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8435" y="3498573"/>
                        <a:ext cx="686930" cy="6228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862659"/>
              </p:ext>
            </p:extLst>
          </p:nvPr>
        </p:nvGraphicFramePr>
        <p:xfrm>
          <a:off x="6334539" y="4461622"/>
          <a:ext cx="2301460" cy="248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Equation" r:id="rId7" imgW="3743303" imgH="390691" progId="Equation">
                  <p:embed/>
                </p:oleObj>
              </mc:Choice>
              <mc:Fallback>
                <p:oleObj name="Equation" r:id="rId7" imgW="3743303" imgH="390691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539" y="4461622"/>
                        <a:ext cx="2301460" cy="2488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382816"/>
              </p:ext>
            </p:extLst>
          </p:nvPr>
        </p:nvGraphicFramePr>
        <p:xfrm>
          <a:off x="4890050" y="4901374"/>
          <a:ext cx="2932043" cy="518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Equation" r:id="rId9" imgW="5210287" imgH="1009703" progId="Equation">
                  <p:embed/>
                </p:oleObj>
              </mc:Choice>
              <mc:Fallback>
                <p:oleObj name="Equation" r:id="rId9" imgW="5210287" imgH="1009703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050" y="4901374"/>
                        <a:ext cx="2932043" cy="518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565080"/>
              </p:ext>
            </p:extLst>
          </p:nvPr>
        </p:nvGraphicFramePr>
        <p:xfrm>
          <a:off x="5181600" y="5778292"/>
          <a:ext cx="871329" cy="254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Equation" r:id="rId11" imgW="1361918" imgH="390691" progId="Equation">
                  <p:embed/>
                </p:oleObj>
              </mc:Choice>
              <mc:Fallback>
                <p:oleObj name="Equation" r:id="rId11" imgW="1361918" imgH="39069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778292"/>
                        <a:ext cx="871329" cy="2548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091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3081" y="569997"/>
            <a:ext cx="8695857" cy="317899"/>
          </a:xfrm>
        </p:spPr>
        <p:txBody>
          <a:bodyPr/>
          <a:lstStyle/>
          <a:p>
            <a:r>
              <a:rPr lang="de-DE" dirty="0" smtClean="0"/>
              <a:t>Ein markt mit netzwerkexternalität – grafisch (1)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524000" y="4876800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524000" y="1981200"/>
            <a:ext cx="0" cy="2895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498600" y="2514600"/>
            <a:ext cx="4114800" cy="2362200"/>
          </a:xfrm>
          <a:custGeom>
            <a:avLst/>
            <a:gdLst>
              <a:gd name="T0" fmla="*/ 0 w 2592"/>
              <a:gd name="T1" fmla="*/ 2147483647 h 1488"/>
              <a:gd name="T2" fmla="*/ 1577617813 w 2592"/>
              <a:gd name="T3" fmla="*/ 980341575 h 1488"/>
              <a:gd name="T4" fmla="*/ 2147483647 w 2592"/>
              <a:gd name="T5" fmla="*/ 0 h 1488"/>
              <a:gd name="T6" fmla="*/ 2147483647 w 2592"/>
              <a:gd name="T7" fmla="*/ 980341575 h 1488"/>
              <a:gd name="T8" fmla="*/ 2147483647 w 259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92"/>
              <a:gd name="T16" fmla="*/ 0 h 1488"/>
              <a:gd name="T17" fmla="*/ 2592 w 259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92" h="1488">
                <a:moveTo>
                  <a:pt x="0" y="1488"/>
                </a:moveTo>
                <a:cubicBezTo>
                  <a:pt x="104" y="1305"/>
                  <a:pt x="410" y="637"/>
                  <a:pt x="626" y="389"/>
                </a:cubicBezTo>
                <a:cubicBezTo>
                  <a:pt x="842" y="141"/>
                  <a:pt x="1073" y="0"/>
                  <a:pt x="1296" y="0"/>
                </a:cubicBezTo>
                <a:cubicBezTo>
                  <a:pt x="1519" y="0"/>
                  <a:pt x="1748" y="141"/>
                  <a:pt x="1964" y="389"/>
                </a:cubicBezTo>
                <a:cubicBezTo>
                  <a:pt x="2180" y="637"/>
                  <a:pt x="2461" y="1259"/>
                  <a:pt x="2592" y="148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327150" y="4919663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0</a:t>
            </a:r>
            <a:endParaRPr kumimoji="0" lang="en-US" altLang="de-DE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524000" y="2743200"/>
            <a:ext cx="40894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3556000" y="2266122"/>
            <a:ext cx="35339" cy="261067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H="1" flipV="1">
            <a:off x="1504155" y="3816625"/>
            <a:ext cx="208718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943124"/>
              </p:ext>
            </p:extLst>
          </p:nvPr>
        </p:nvGraphicFramePr>
        <p:xfrm>
          <a:off x="5942793" y="5011737"/>
          <a:ext cx="220397" cy="26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7" name="Equation" r:id="rId3" imgW="247784" imgH="295348" progId="Equation">
                  <p:embed/>
                </p:oleObj>
              </mc:Choice>
              <mc:Fallback>
                <p:oleObj name="Equation" r:id="rId3" imgW="247784" imgH="295348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2793" y="5011737"/>
                        <a:ext cx="220397" cy="262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458509"/>
              </p:ext>
            </p:extLst>
          </p:nvPr>
        </p:nvGraphicFramePr>
        <p:xfrm>
          <a:off x="843261" y="3736285"/>
          <a:ext cx="660895" cy="260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8" name="Equation" r:id="rId5" imgW="1009784" imgH="390691" progId="Equation">
                  <p:embed/>
                </p:oleObj>
              </mc:Choice>
              <mc:Fallback>
                <p:oleObj name="Equation" r:id="rId5" imgW="1009784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261" y="3736285"/>
                        <a:ext cx="660895" cy="2600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147983"/>
              </p:ext>
            </p:extLst>
          </p:nvPr>
        </p:nvGraphicFramePr>
        <p:xfrm>
          <a:off x="1273147" y="1769992"/>
          <a:ext cx="225453" cy="245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9" name="Equation" r:id="rId7" imgW="276113" imgH="295348" progId="Equation">
                  <p:embed/>
                </p:oleObj>
              </mc:Choice>
              <mc:Fallback>
                <p:oleObj name="Equation" r:id="rId7" imgW="276113" imgH="295348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147" y="1769992"/>
                        <a:ext cx="225453" cy="2451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013694"/>
              </p:ext>
            </p:extLst>
          </p:nvPr>
        </p:nvGraphicFramePr>
        <p:xfrm>
          <a:off x="4139646" y="1780157"/>
          <a:ext cx="1837084" cy="31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0" name="Equation" r:id="rId9" imgW="2343016" imgH="390691" progId="Equation">
                  <p:embed/>
                </p:oleObj>
              </mc:Choice>
              <mc:Fallback>
                <p:oleObj name="Equation" r:id="rId9" imgW="2343016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646" y="1780157"/>
                        <a:ext cx="1837084" cy="3148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386807"/>
              </p:ext>
            </p:extLst>
          </p:nvPr>
        </p:nvGraphicFramePr>
        <p:xfrm>
          <a:off x="5613400" y="3127043"/>
          <a:ext cx="685318" cy="321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1" name="Equation" r:id="rId11" imgW="847703" imgH="390691" progId="Equation">
                  <p:embed/>
                </p:oleObj>
              </mc:Choice>
              <mc:Fallback>
                <p:oleObj name="Equation" r:id="rId11" imgW="847703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3127043"/>
                        <a:ext cx="685318" cy="3218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Line 16"/>
          <p:cNvSpPr>
            <a:spLocks noChangeShapeType="1"/>
          </p:cNvSpPr>
          <p:nvPr/>
        </p:nvSpPr>
        <p:spPr bwMode="auto">
          <a:xfrm flipH="1">
            <a:off x="4161183" y="2131942"/>
            <a:ext cx="815008" cy="6112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Line 15"/>
          <p:cNvSpPr>
            <a:spLocks noChangeShapeType="1"/>
          </p:cNvSpPr>
          <p:nvPr/>
        </p:nvSpPr>
        <p:spPr bwMode="auto">
          <a:xfrm flipH="1">
            <a:off x="4161183" y="3429000"/>
            <a:ext cx="1603513" cy="723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1528416" y="2266122"/>
            <a:ext cx="4084983" cy="2610678"/>
          </a:xfrm>
          <a:custGeom>
            <a:avLst/>
            <a:gdLst>
              <a:gd name="T0" fmla="*/ 0 w 2016"/>
              <a:gd name="T1" fmla="*/ 2147483647 h 1104"/>
              <a:gd name="T2" fmla="*/ 1212195950 w 2016"/>
              <a:gd name="T3" fmla="*/ 1071938807 h 1104"/>
              <a:gd name="T4" fmla="*/ 2147483647 w 2016"/>
              <a:gd name="T5" fmla="*/ 0 h 1104"/>
              <a:gd name="T6" fmla="*/ 2147483647 w 2016"/>
              <a:gd name="T7" fmla="*/ 1071938807 h 1104"/>
              <a:gd name="T8" fmla="*/ 2147483647 w 2016"/>
              <a:gd name="T9" fmla="*/ 2147483647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6"/>
              <a:gd name="T16" fmla="*/ 0 h 1104"/>
              <a:gd name="T17" fmla="*/ 2016 w 2016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6" h="1104">
                <a:moveTo>
                  <a:pt x="0" y="1104"/>
                </a:moveTo>
                <a:cubicBezTo>
                  <a:pt x="80" y="968"/>
                  <a:pt x="313" y="471"/>
                  <a:pt x="481" y="287"/>
                </a:cubicBezTo>
                <a:cubicBezTo>
                  <a:pt x="649" y="103"/>
                  <a:pt x="831" y="0"/>
                  <a:pt x="1008" y="0"/>
                </a:cubicBezTo>
                <a:cubicBezTo>
                  <a:pt x="1185" y="0"/>
                  <a:pt x="1376" y="103"/>
                  <a:pt x="1544" y="287"/>
                </a:cubicBezTo>
                <a:cubicBezTo>
                  <a:pt x="1712" y="471"/>
                  <a:pt x="1918" y="934"/>
                  <a:pt x="2016" y="1104"/>
                </a:cubicBezTo>
              </a:path>
            </a:pathLst>
          </a:custGeom>
          <a:noFill/>
          <a:ln w="28575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735818"/>
              </p:ext>
            </p:extLst>
          </p:nvPr>
        </p:nvGraphicFramePr>
        <p:xfrm>
          <a:off x="2547746" y="1099929"/>
          <a:ext cx="1673151" cy="581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" name="Equation" r:id="rId13" imgW="2943292" imgH="1009703" progId="Equation">
                  <p:embed/>
                </p:oleObj>
              </mc:Choice>
              <mc:Fallback>
                <p:oleObj name="Equation" r:id="rId13" imgW="2943292" imgH="1009703" progId="Equation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746" y="1099929"/>
                        <a:ext cx="1673151" cy="5816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3004945" y="1519029"/>
            <a:ext cx="241837" cy="74709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H="1" flipV="1">
            <a:off x="1523999" y="2209800"/>
            <a:ext cx="4089399" cy="26670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 flipH="1" flipV="1">
            <a:off x="1523999" y="3538537"/>
            <a:ext cx="2067339" cy="3292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239629"/>
              </p:ext>
            </p:extLst>
          </p:nvPr>
        </p:nvGraphicFramePr>
        <p:xfrm>
          <a:off x="678630" y="3380961"/>
          <a:ext cx="819970" cy="266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3" name="Equation" r:id="rId15" imgW="1228882" imgH="390691" progId="Equation">
                  <p:embed/>
                </p:oleObj>
              </mc:Choice>
              <mc:Fallback>
                <p:oleObj name="Equation" r:id="rId15" imgW="1228882" imgH="390691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30" y="3380961"/>
                        <a:ext cx="819970" cy="266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327535"/>
              </p:ext>
            </p:extLst>
          </p:nvPr>
        </p:nvGraphicFramePr>
        <p:xfrm>
          <a:off x="5613400" y="3810002"/>
          <a:ext cx="1689100" cy="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4" name="Equation" r:id="rId17" imgW="2486092" imgH="390691" progId="Equation">
                  <p:embed/>
                </p:oleObj>
              </mc:Choice>
              <mc:Fallback>
                <p:oleObj name="Equation" r:id="rId17" imgW="2486092" imgH="390691" progId="Equation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3810002"/>
                        <a:ext cx="1689100" cy="27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Line 22"/>
          <p:cNvSpPr>
            <a:spLocks noChangeShapeType="1"/>
          </p:cNvSpPr>
          <p:nvPr/>
        </p:nvSpPr>
        <p:spPr bwMode="auto">
          <a:xfrm flipH="1">
            <a:off x="4966252" y="4144617"/>
            <a:ext cx="887896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975635"/>
              </p:ext>
            </p:extLst>
          </p:nvPr>
        </p:nvGraphicFramePr>
        <p:xfrm>
          <a:off x="3233529" y="4969152"/>
          <a:ext cx="863289" cy="273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5" name="Formel" r:id="rId19" imgW="1266892" imgH="390691" progId="Equation.3">
                  <p:embed/>
                </p:oleObj>
              </mc:Choice>
              <mc:Fallback>
                <p:oleObj name="Formel" r:id="rId19" imgW="1266892" imgH="39069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3529" y="4969152"/>
                        <a:ext cx="863289" cy="2730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089002"/>
              </p:ext>
            </p:extLst>
          </p:nvPr>
        </p:nvGraphicFramePr>
        <p:xfrm>
          <a:off x="4278243" y="5426352"/>
          <a:ext cx="630582" cy="709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6" name="Equation" r:id="rId21" imgW="895395" imgH="1009703" progId="Equation">
                  <p:embed/>
                </p:oleObj>
              </mc:Choice>
              <mc:Fallback>
                <p:oleObj name="Equation" r:id="rId21" imgW="895395" imgH="1009703" progId="Equation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8243" y="5426352"/>
                        <a:ext cx="630582" cy="7094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5087550" y="5574810"/>
            <a:ext cx="23679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 HÖHERER GEWINN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59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3081" y="569997"/>
            <a:ext cx="8695857" cy="317899"/>
          </a:xfrm>
        </p:spPr>
        <p:txBody>
          <a:bodyPr/>
          <a:lstStyle/>
          <a:p>
            <a:r>
              <a:rPr lang="de-DE" dirty="0" smtClean="0"/>
              <a:t>Ein markt mit netzwerkexternalität – grafisch (2)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524000" y="4876800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524000" y="1981200"/>
            <a:ext cx="0" cy="2895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1498600" y="2514600"/>
            <a:ext cx="4114800" cy="2362200"/>
          </a:xfrm>
          <a:custGeom>
            <a:avLst/>
            <a:gdLst>
              <a:gd name="T0" fmla="*/ 0 w 2592"/>
              <a:gd name="T1" fmla="*/ 2147483647 h 1488"/>
              <a:gd name="T2" fmla="*/ 1577617813 w 2592"/>
              <a:gd name="T3" fmla="*/ 980341575 h 1488"/>
              <a:gd name="T4" fmla="*/ 2147483647 w 2592"/>
              <a:gd name="T5" fmla="*/ 0 h 1488"/>
              <a:gd name="T6" fmla="*/ 2147483647 w 2592"/>
              <a:gd name="T7" fmla="*/ 980341575 h 1488"/>
              <a:gd name="T8" fmla="*/ 2147483647 w 259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92"/>
              <a:gd name="T16" fmla="*/ 0 h 1488"/>
              <a:gd name="T17" fmla="*/ 2592 w 259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92" h="1488">
                <a:moveTo>
                  <a:pt x="0" y="1488"/>
                </a:moveTo>
                <a:cubicBezTo>
                  <a:pt x="104" y="1305"/>
                  <a:pt x="410" y="637"/>
                  <a:pt x="626" y="389"/>
                </a:cubicBezTo>
                <a:cubicBezTo>
                  <a:pt x="842" y="141"/>
                  <a:pt x="1073" y="0"/>
                  <a:pt x="1296" y="0"/>
                </a:cubicBezTo>
                <a:cubicBezTo>
                  <a:pt x="1519" y="0"/>
                  <a:pt x="1748" y="141"/>
                  <a:pt x="1964" y="389"/>
                </a:cubicBezTo>
                <a:cubicBezTo>
                  <a:pt x="2180" y="637"/>
                  <a:pt x="2461" y="1259"/>
                  <a:pt x="2592" y="148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327150" y="4919663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0</a:t>
            </a:r>
            <a:endParaRPr kumimoji="0" lang="en-US" altLang="de-DE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524000" y="2743200"/>
            <a:ext cx="4089400" cy="2133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3568700" y="2514600"/>
            <a:ext cx="22639" cy="2362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H="1" flipV="1">
            <a:off x="1504155" y="3816625"/>
            <a:ext cx="208718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2" name="Inhaltsplatzhalter 2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746938"/>
              </p:ext>
            </p:extLst>
          </p:nvPr>
        </p:nvGraphicFramePr>
        <p:xfrm>
          <a:off x="3402751" y="4939335"/>
          <a:ext cx="407249" cy="311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" name="Equation" r:id="rId3" imgW="485887" imgH="371336" progId="Equation">
                  <p:embed/>
                </p:oleObj>
              </mc:Choice>
              <mc:Fallback>
                <p:oleObj name="Equation" r:id="rId3" imgW="485887" imgH="371336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2751" y="4939335"/>
                        <a:ext cx="407249" cy="311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907060"/>
              </p:ext>
            </p:extLst>
          </p:nvPr>
        </p:nvGraphicFramePr>
        <p:xfrm>
          <a:off x="5835651" y="5017414"/>
          <a:ext cx="260349" cy="310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" name="Equation" r:id="rId5" imgW="247784" imgH="295348" progId="Equation">
                  <p:embed/>
                </p:oleObj>
              </mc:Choice>
              <mc:Fallback>
                <p:oleObj name="Equation" r:id="rId5" imgW="247784" imgH="295348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5651" y="5017414"/>
                        <a:ext cx="260349" cy="3102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537968"/>
              </p:ext>
            </p:extLst>
          </p:nvPr>
        </p:nvGraphicFramePr>
        <p:xfrm>
          <a:off x="768972" y="3724447"/>
          <a:ext cx="729628" cy="287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" name="Equation" r:id="rId7" imgW="1009784" imgH="390691" progId="Equation">
                  <p:embed/>
                </p:oleObj>
              </mc:Choice>
              <mc:Fallback>
                <p:oleObj name="Equation" r:id="rId7" imgW="1009784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972" y="3724447"/>
                        <a:ext cx="729628" cy="287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750886"/>
              </p:ext>
            </p:extLst>
          </p:nvPr>
        </p:nvGraphicFramePr>
        <p:xfrm>
          <a:off x="1248776" y="1780762"/>
          <a:ext cx="249824" cy="271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" name="Equation" r:id="rId9" imgW="276113" imgH="295348" progId="Equation">
                  <p:embed/>
                </p:oleObj>
              </mc:Choice>
              <mc:Fallback>
                <p:oleObj name="Equation" r:id="rId9" imgW="276113" imgH="295348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8776" y="1780762"/>
                        <a:ext cx="249824" cy="2716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90302"/>
              </p:ext>
            </p:extLst>
          </p:nvPr>
        </p:nvGraphicFramePr>
        <p:xfrm>
          <a:off x="4633292" y="1754003"/>
          <a:ext cx="1661492" cy="284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" name="Equation" r:id="rId11" imgW="2343016" imgH="390691" progId="Equation">
                  <p:embed/>
                </p:oleObj>
              </mc:Choice>
              <mc:Fallback>
                <p:oleObj name="Equation" r:id="rId11" imgW="2343016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292" y="1754003"/>
                        <a:ext cx="1661492" cy="284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83474"/>
              </p:ext>
            </p:extLst>
          </p:nvPr>
        </p:nvGraphicFramePr>
        <p:xfrm>
          <a:off x="5479034" y="3095700"/>
          <a:ext cx="709732" cy="33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" name="Equation" r:id="rId13" imgW="847703" imgH="390691" progId="Equation">
                  <p:embed/>
                </p:oleObj>
              </mc:Choice>
              <mc:Fallback>
                <p:oleObj name="Equation" r:id="rId13" imgW="847703" imgH="390691" progId="Equatio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9034" y="3095700"/>
                        <a:ext cx="709732" cy="33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Line 16"/>
          <p:cNvSpPr>
            <a:spLocks noChangeShapeType="1"/>
          </p:cNvSpPr>
          <p:nvPr/>
        </p:nvSpPr>
        <p:spPr bwMode="auto">
          <a:xfrm flipH="1">
            <a:off x="4290391" y="2131942"/>
            <a:ext cx="685800" cy="6112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Line 15"/>
          <p:cNvSpPr>
            <a:spLocks noChangeShapeType="1"/>
          </p:cNvSpPr>
          <p:nvPr/>
        </p:nvSpPr>
        <p:spPr bwMode="auto">
          <a:xfrm flipH="1">
            <a:off x="4081670" y="3429000"/>
            <a:ext cx="1683026" cy="6207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1524000" y="2743200"/>
            <a:ext cx="4089400" cy="2133600"/>
          </a:xfrm>
          <a:custGeom>
            <a:avLst/>
            <a:gdLst>
              <a:gd name="T0" fmla="*/ 0 w 2016"/>
              <a:gd name="T1" fmla="*/ 2147483647 h 1104"/>
              <a:gd name="T2" fmla="*/ 1212195950 w 2016"/>
              <a:gd name="T3" fmla="*/ 1071938807 h 1104"/>
              <a:gd name="T4" fmla="*/ 2147483647 w 2016"/>
              <a:gd name="T5" fmla="*/ 0 h 1104"/>
              <a:gd name="T6" fmla="*/ 2147483647 w 2016"/>
              <a:gd name="T7" fmla="*/ 1071938807 h 1104"/>
              <a:gd name="T8" fmla="*/ 2147483647 w 2016"/>
              <a:gd name="T9" fmla="*/ 2147483647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6"/>
              <a:gd name="T16" fmla="*/ 0 h 1104"/>
              <a:gd name="T17" fmla="*/ 2016 w 2016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6" h="1104">
                <a:moveTo>
                  <a:pt x="0" y="1104"/>
                </a:moveTo>
                <a:cubicBezTo>
                  <a:pt x="80" y="968"/>
                  <a:pt x="313" y="471"/>
                  <a:pt x="481" y="287"/>
                </a:cubicBezTo>
                <a:cubicBezTo>
                  <a:pt x="649" y="103"/>
                  <a:pt x="831" y="0"/>
                  <a:pt x="1008" y="0"/>
                </a:cubicBezTo>
                <a:cubicBezTo>
                  <a:pt x="1185" y="0"/>
                  <a:pt x="1376" y="103"/>
                  <a:pt x="1544" y="287"/>
                </a:cubicBezTo>
                <a:cubicBezTo>
                  <a:pt x="1712" y="471"/>
                  <a:pt x="1918" y="934"/>
                  <a:pt x="2016" y="1104"/>
                </a:cubicBezTo>
              </a:path>
            </a:pathLst>
          </a:custGeom>
          <a:noFill/>
          <a:ln w="28575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968754"/>
              </p:ext>
            </p:extLst>
          </p:nvPr>
        </p:nvGraphicFramePr>
        <p:xfrm>
          <a:off x="2216633" y="1222099"/>
          <a:ext cx="174307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" name="Equation" r:id="rId15" imgW="2933610" imgH="1000025" progId="Equation">
                  <p:embed/>
                </p:oleObj>
              </mc:Choice>
              <mc:Fallback>
                <p:oleObj name="Equation" r:id="rId15" imgW="2933610" imgH="1000025" progId="Equation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633" y="1222099"/>
                        <a:ext cx="1743075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327535"/>
              </p:ext>
            </p:extLst>
          </p:nvPr>
        </p:nvGraphicFramePr>
        <p:xfrm>
          <a:off x="5613400" y="3810000"/>
          <a:ext cx="1689100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" name="Equation" r:id="rId17" imgW="2476410" imgH="381013" progId="Equation">
                  <p:embed/>
                </p:oleObj>
              </mc:Choice>
              <mc:Fallback>
                <p:oleObj name="Equation" r:id="rId17" imgW="2476410" imgH="381013" progId="Equation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3810000"/>
                        <a:ext cx="1689100" cy="27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2743200" y="1709531"/>
            <a:ext cx="516835" cy="103366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 flipH="1">
            <a:off x="4633291" y="4049713"/>
            <a:ext cx="1284909" cy="152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Line 9"/>
          <p:cNvSpPr>
            <a:spLocks noChangeShapeType="1"/>
          </p:cNvSpPr>
          <p:nvPr/>
        </p:nvSpPr>
        <p:spPr bwMode="auto">
          <a:xfrm flipH="1" flipV="1">
            <a:off x="1574754" y="2209800"/>
            <a:ext cx="4038645" cy="26670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179050"/>
              </p:ext>
            </p:extLst>
          </p:nvPr>
        </p:nvGraphicFramePr>
        <p:xfrm>
          <a:off x="4429443" y="5560422"/>
          <a:ext cx="546748" cy="615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8" name="Equation" r:id="rId19" imgW="895395" imgH="1009703" progId="Equation">
                  <p:embed/>
                </p:oleObj>
              </mc:Choice>
              <mc:Fallback>
                <p:oleObj name="Equation" r:id="rId19" imgW="895395" imgH="1009703" progId="Equation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443" y="5560422"/>
                        <a:ext cx="546748" cy="6150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5087550" y="5744087"/>
            <a:ext cx="27671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 NIEDRIGERER GEWINN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9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550658"/>
            <a:ext cx="8695857" cy="317900"/>
          </a:xfrm>
        </p:spPr>
        <p:txBody>
          <a:bodyPr/>
          <a:lstStyle/>
          <a:p>
            <a:r>
              <a:rPr lang="de-DE" dirty="0" smtClean="0"/>
              <a:t>Gemeinsame nutzung von geistigem eigentum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73358"/>
            <a:ext cx="8697417" cy="4027418"/>
          </a:xfrm>
        </p:spPr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Sollen viele einheiten eines gutes für unmittelbaren verkauf produziert werden oder nur wenige, die dann häufig entlehnt werden?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 man ein instrument verkaufen oder verleihen?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 ein film nur im kino aufgeführt werden, oder (nur) an videotheken verkauft werden, oder pro (persönlicher) vorführung bezahlt werden, oder als DVD verkauft werden?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Was ist gewinnträchtiger, verleih durch eine Videothek oder verkauf an den konsumenten?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Wovon hängen die entscheidungen für eine bestimmte vorgangsweise ab?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741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615" y="731260"/>
            <a:ext cx="8695857" cy="497205"/>
          </a:xfrm>
        </p:spPr>
        <p:txBody>
          <a:bodyPr/>
          <a:lstStyle/>
          <a:p>
            <a:r>
              <a:rPr lang="de-DE" dirty="0" smtClean="0"/>
              <a:t>Zwei grundlegende </a:t>
            </a:r>
            <a:r>
              <a:rPr lang="de-DE" dirty="0" err="1" smtClean="0"/>
              <a:t>konzepte</a:t>
            </a:r>
            <a:r>
              <a:rPr lang="de-DE" dirty="0" smtClean="0"/>
              <a:t>: </a:t>
            </a:r>
            <a:r>
              <a:rPr lang="de-DE" dirty="0" err="1" smtClean="0"/>
              <a:t>Netwerkexternalität</a:t>
            </a:r>
            <a:r>
              <a:rPr lang="de-DE" dirty="0" smtClean="0"/>
              <a:t> und Komplementarität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055" y="1417984"/>
            <a:ext cx="8697417" cy="4770782"/>
          </a:xfrm>
        </p:spPr>
        <p:txBody>
          <a:bodyPr/>
          <a:lstStyle/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netzwerkExternalität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ein gut hat einen positiven externen netzwerkeffekt, wenn der nutzen für einen konsumenten mit der zahl der konsumenten dieses gutes steigt.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Beispiel 1: email hat für jede konsumentin einen größeren 	nutzen, je mehr personen email verwenden &gt; positive 		netzwerkexternalität.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Beispiel 2: je mehr autos auf einer autobahn fahren, umso 	geringer wird der nutzen für jede einzelne autofahrerin 	(Stau!) &gt; negative netzwerkexternalität.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Komplementarität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gut a ist ein komplementäres gut für gut b, wenn mehr vom Gut a den wert einer zusätzlichen einheit des gutes B erhöht.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beispiele: mehr software erhöht den nutzen von computern;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     mehr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dvds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steigern den nutzen von DVD-geräten;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     Mehr autobahnen erhöhen den nutzen von autos. </a:t>
            </a: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4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Gemeinsame nutzung von geistigem eigentum </a:t>
            </a:r>
            <a:r>
              <a:rPr lang="de-DE" dirty="0" smtClean="0">
                <a:solidFill>
                  <a:srgbClr val="000000"/>
                </a:solidFill>
              </a:rPr>
              <a:t>– DIREKTVERKAUF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 seien die fixkosten der herstellung eines gutes.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konstanten grenzkosten des kopierens (z. B. eines films) seien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DIE MARKTNACHFRAGE IST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DURCH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p(y) GEGEBEN.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ZIELSETZUNG BEI DIREKTVERKAUF IST DIE MAXIMIERUNG VON 	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778602"/>
              </p:ext>
            </p:extLst>
          </p:nvPr>
        </p:nvGraphicFramePr>
        <p:xfrm>
          <a:off x="3591339" y="4611758"/>
          <a:ext cx="1717261" cy="267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Equation" r:id="rId3" imgW="2609805" imgH="381013" progId="Equation">
                  <p:embed/>
                </p:oleObj>
              </mc:Choice>
              <mc:Fallback>
                <p:oleObj name="Equation" r:id="rId3" imgW="2609805" imgH="381013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1339" y="4611758"/>
                        <a:ext cx="1717261" cy="2671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52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286" y="1724953"/>
            <a:ext cx="9058850" cy="397412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Gemeinsame nutzung </a:t>
            </a:r>
            <a:r>
              <a:rPr lang="de-DE" dirty="0" smtClean="0">
                <a:solidFill>
                  <a:srgbClr val="000000"/>
                </a:solidFill>
              </a:rPr>
              <a:t>geistigen </a:t>
            </a:r>
            <a:r>
              <a:rPr lang="de-DE" dirty="0" err="1" smtClean="0">
                <a:solidFill>
                  <a:srgbClr val="000000"/>
                </a:solidFill>
              </a:rPr>
              <a:t>eigentums</a:t>
            </a:r>
            <a:r>
              <a:rPr lang="de-DE" dirty="0" smtClean="0">
                <a:solidFill>
                  <a:srgbClr val="000000"/>
                </a:solidFill>
              </a:rPr>
              <a:t> – VERKAUF ZUM VERLEIH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305878"/>
            <a:ext cx="8697417" cy="3894898"/>
          </a:xfrm>
        </p:spPr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JEDER VERKAUF AN Z. B. EINEN VIDEOVERLEIH BEDEUTET EINE NUTZUNG DURCH MEHR KONSUMENTINNEN: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&gt; 1.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werden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verkaufte einheiten zu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 =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konsumeinheiten.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marginale zahlungsbereitschaft einer konsumentin ist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p(x) = p(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), die jedoch durch die transaktionskosten des verleihs,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zu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ky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 – t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reduziert wird.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zahlungsbereitschaft des verleihs ist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241694"/>
              </p:ext>
            </p:extLst>
          </p:nvPr>
        </p:nvGraphicFramePr>
        <p:xfrm>
          <a:off x="4522604" y="5327374"/>
          <a:ext cx="1935416" cy="351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4" name="Formel" r:id="rId3" imgW="1228882" imgH="200005" progId="Equation.3">
                  <p:embed/>
                </p:oleObj>
              </mc:Choice>
              <mc:Fallback>
                <p:oleObj name="Formel" r:id="rId3" imgW="1228882" imgH="200005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604" y="5327374"/>
                        <a:ext cx="1935416" cy="3518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87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1483600"/>
            <a:ext cx="8971721" cy="317899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Gemeinsame nutzung geistigen </a:t>
            </a:r>
            <a:r>
              <a:rPr lang="de-DE" dirty="0" err="1">
                <a:solidFill>
                  <a:srgbClr val="000000"/>
                </a:solidFill>
              </a:rPr>
              <a:t>eigentums</a:t>
            </a:r>
            <a:r>
              <a:rPr lang="de-DE" dirty="0">
                <a:solidFill>
                  <a:srgbClr val="000000"/>
                </a:solidFill>
              </a:rPr>
              <a:t> – VERKAUF ZUM VERLEIH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Damit wird das problem des herstellers bei verkauf an einen verleih zu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		        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was – abgesehen von den grenzkosten – nahezu identisch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ist mit				</a:t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150160"/>
              </p:ext>
            </p:extLst>
          </p:nvPr>
        </p:nvGraphicFramePr>
        <p:xfrm>
          <a:off x="2464904" y="2561673"/>
          <a:ext cx="3736975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4" name="Equation" r:id="rId3" imgW="2828903" imgH="695358" progId="Equation.3">
                  <p:embed/>
                </p:oleObj>
              </mc:Choice>
              <mc:Fallback>
                <p:oleObj name="Equation" r:id="rId3" imgW="2828903" imgH="695358" progId="Equation.3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904" y="2561673"/>
                        <a:ext cx="3736975" cy="103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290132"/>
              </p:ext>
            </p:extLst>
          </p:nvPr>
        </p:nvGraphicFramePr>
        <p:xfrm>
          <a:off x="1696554" y="3477110"/>
          <a:ext cx="2895600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5" name="Equation" r:id="rId5" imgW="1857487" imgH="847692" progId="Equation.3">
                  <p:embed/>
                </p:oleObj>
              </mc:Choice>
              <mc:Fallback>
                <p:oleObj name="Equation" r:id="rId5" imgW="1857487" imgH="847692" progId="Equation.3">
                  <p:embed/>
                  <p:pic>
                    <p:nvPicPr>
                      <p:cNvPr id="0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6554" y="3477110"/>
                        <a:ext cx="2895600" cy="136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042403"/>
              </p:ext>
            </p:extLst>
          </p:nvPr>
        </p:nvGraphicFramePr>
        <p:xfrm>
          <a:off x="1825072" y="5420623"/>
          <a:ext cx="19843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Equation" r:id="rId7" imgW="1171508" imgH="256996" progId="Equation.3">
                  <p:embed/>
                </p:oleObj>
              </mc:Choice>
              <mc:Fallback>
                <p:oleObj name="Equation" r:id="rId7" imgW="1171508" imgH="256996" progId="Equation.3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072" y="5420623"/>
                        <a:ext cx="19843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72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1292165"/>
            <a:ext cx="9011477" cy="35765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Gemeinsame nutzung geistigen </a:t>
            </a:r>
            <a:r>
              <a:rPr lang="de-DE" dirty="0" err="1">
                <a:solidFill>
                  <a:srgbClr val="000000"/>
                </a:solidFill>
              </a:rPr>
              <a:t>eigentums</a:t>
            </a:r>
            <a:r>
              <a:rPr lang="de-DE" dirty="0">
                <a:solidFill>
                  <a:srgbClr val="000000"/>
                </a:solidFill>
              </a:rPr>
              <a:t> – VERKAUF ZUM VERLEIH </a:t>
            </a:r>
            <a:r>
              <a:rPr lang="de-DE" dirty="0" smtClean="0">
                <a:solidFill>
                  <a:srgbClr val="000000"/>
                </a:solidFill>
              </a:rPr>
              <a:t>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68557"/>
            <a:ext cx="8697417" cy="4332219"/>
          </a:xfrm>
        </p:spPr>
        <p:txBody>
          <a:bodyPr/>
          <a:lstStyle/>
          <a:p>
            <a:r>
              <a:rPr lang="de-DE" b="0" dirty="0" smtClean="0"/>
              <a:t/>
            </a:r>
            <a:br>
              <a:rPr lang="de-DE" b="0" dirty="0" smtClean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Direktverkauf ist für den hersteller günstiger als verkauf zum verleih, wenn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oder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Direktverkauf ist somit günstiger, wenn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der vervielfältigung,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niedrig sind;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transaktionskosten des verleihs,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hoch sind;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frequenz des verleihs,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klein ist.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605614"/>
              </p:ext>
            </p:extLst>
          </p:nvPr>
        </p:nvGraphicFramePr>
        <p:xfrm>
          <a:off x="3074504" y="2676939"/>
          <a:ext cx="894535" cy="59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3" name="Equation" r:id="rId3" imgW="552584" imgH="362016" progId="Equation.3">
                  <p:embed/>
                </p:oleObj>
              </mc:Choice>
              <mc:Fallback>
                <p:oleObj name="Equation" r:id="rId3" imgW="552584" imgH="36201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504" y="2676939"/>
                        <a:ext cx="894535" cy="59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984345"/>
              </p:ext>
            </p:extLst>
          </p:nvPr>
        </p:nvGraphicFramePr>
        <p:xfrm>
          <a:off x="5402997" y="2663687"/>
          <a:ext cx="1062933" cy="622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Equation" r:id="rId5" imgW="619282" imgH="362016" progId="Equation.3">
                  <p:embed/>
                </p:oleObj>
              </mc:Choice>
              <mc:Fallback>
                <p:oleObj name="Equation" r:id="rId5" imgW="619282" imgH="36201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2997" y="2663687"/>
                        <a:ext cx="1062933" cy="6228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50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1216327"/>
            <a:ext cx="8695857" cy="355865"/>
          </a:xfrm>
        </p:spPr>
        <p:txBody>
          <a:bodyPr/>
          <a:lstStyle/>
          <a:p>
            <a:r>
              <a:rPr lang="de-DE" dirty="0" smtClean="0"/>
              <a:t>Komplementarität – grundlegende </a:t>
            </a:r>
            <a:r>
              <a:rPr lang="de-DE" dirty="0" err="1" smtClean="0"/>
              <a:t>fragestellungen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sollte sich unternehmung a verhalten, wenn sie ein produkt a erzeugt, das eine komplementärgut für das produkt B des unternehmens b ist?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Genauer: wie kann es unternehmung a gelingen, einen teil des ‚gewinns‘, der durch komplementarität von A bei der unternehmung b entsteht, für sich selbst zu erhalten?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offensichtliche möglichkeit: Kooperation von a und b.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Beispiele: Microsoft überlässt einen teil seines betriebssystems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      unternehmungen, die software erzeugen, welche dann 	   	      unter dem betriebssystem von Microsoft läuft.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     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Dvd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-hersteller einigen sich auf ein standardformat für 	      ihre DVD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s.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52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2106" y="1108323"/>
            <a:ext cx="8695857" cy="331150"/>
          </a:xfrm>
        </p:spPr>
        <p:txBody>
          <a:bodyPr/>
          <a:lstStyle/>
          <a:p>
            <a:r>
              <a:rPr lang="de-DE" dirty="0" smtClean="0"/>
              <a:t>Komplementarität – Gewinnmaximierung ohne </a:t>
            </a:r>
            <a:r>
              <a:rPr lang="de-DE" dirty="0" err="1" smtClean="0"/>
              <a:t>kollusion</a:t>
            </a:r>
            <a:r>
              <a:rPr lang="de-DE" dirty="0" smtClean="0"/>
              <a:t> (1)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908313"/>
            <a:ext cx="8697417" cy="4161183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 eines computers sei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der preis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-Betriebssystems sei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nachgefragten mengen nach computern und dem betriebssystem hängen vom gesamtpreis 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ab.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nehmen an, die grenzkosten beider unternehmungen seien null, es gibt lediglich fixkosten,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F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zielsetzungen beider unternehmungen sind: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maximiere	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bzw.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maximiere	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DE" sz="1600" b="0" cap="none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nachfrage sei gegeben durch	d(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DE" sz="1600" b="0" cap="none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DE" sz="1600" b="0" cap="none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99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967562"/>
            <a:ext cx="8695857" cy="357655"/>
          </a:xfrm>
        </p:spPr>
        <p:txBody>
          <a:bodyPr/>
          <a:lstStyle/>
          <a:p>
            <a:r>
              <a:rPr lang="de-DE" dirty="0"/>
              <a:t>Komplementarität – Gewinnmaximierung ohne </a:t>
            </a:r>
            <a:r>
              <a:rPr lang="de-DE" dirty="0" err="1"/>
              <a:t>kollusion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775791"/>
            <a:ext cx="8697417" cy="4424985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Gewinnmaximierung ergibt 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–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bp</a:t>
            </a:r>
            <a:r>
              <a:rPr lang="en-US" altLang="de-DE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OS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)/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	(C)	und </a:t>
            </a:r>
          </a:p>
          <a:p>
            <a:r>
              <a:rPr lang="en-US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OS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–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bp</a:t>
            </a:r>
            <a:r>
              <a:rPr lang="en-US" altLang="de-DE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)/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             (OS) 	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mt dem nash-gleichgewicht</a:t>
            </a:r>
          </a:p>
          <a:p>
            <a:r>
              <a:rPr lang="en-US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OS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a/3b </a:t>
            </a:r>
          </a:p>
          <a:p>
            <a:r>
              <a:rPr lang="en-US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DER PREIS EINES COMPUTERS EINSCHLIEßLICH BETRIEBSSYSTEM BETRÄGT </a:t>
            </a:r>
            <a:endParaRPr lang="de-DE" sz="1600" b="0" cap="none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  <a:sym typeface="Symbol" pitchFamily="18" charset="2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OS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= 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a/3b </a:t>
            </a:r>
          </a:p>
          <a:p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MIT DEN NACHGEFRAGTEN MENGEN </a:t>
            </a:r>
          </a:p>
          <a:p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q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+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q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OS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–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b×2a/3b = a/3.</a:t>
            </a:r>
          </a:p>
          <a:p>
            <a:endParaRPr lang="de-DE" b="0" cap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876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Komplementarität – Gewinnmaximierung </a:t>
            </a:r>
            <a:r>
              <a:rPr lang="de-DE" dirty="0" smtClean="0"/>
              <a:t>NACH FUSION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3811" y="2208282"/>
            <a:ext cx="8697417" cy="391422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UNTERNEHMUNGEN FUSIONIEREN UND VERKAUFEN DAS BÜNDEL ZUM PREIS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fusionierte unternehmen maximiert seinen gewinn</a:t>
            </a:r>
          </a:p>
          <a:p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ja-JP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ja-JP" sz="1600" b="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D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ja-JP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) – 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f</a:t>
            </a:r>
            <a:r>
              <a:rPr lang="en-US" altLang="ja-JP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ja-JP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en-US" altLang="ja-JP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– </a:t>
            </a:r>
            <a:r>
              <a:rPr lang="en-US" altLang="ja-JP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bp</a:t>
            </a:r>
            <a:r>
              <a:rPr lang="en-US" altLang="ja-JP" sz="1600" b="0" baseline="-25000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ja-JP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) – </a:t>
            </a:r>
            <a:r>
              <a:rPr lang="en-US" altLang="ja-JP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F</a:t>
            </a:r>
            <a:r>
              <a:rPr lang="en-US" altLang="ja-JP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 </a:t>
            </a:r>
            <a:endParaRPr lang="en-US" altLang="ja-JP" sz="1600" b="0" dirty="0" smtClean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Was ALS preis ergibt	</a:t>
            </a:r>
            <a:r>
              <a:rPr lang="en-US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a/2b &lt; 2a/3b</a:t>
            </a:r>
            <a:endParaRPr lang="en-US" altLang="de-DE" sz="1600" b="0" dirty="0" smtClean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  <a:sym typeface="Symbol" pitchFamily="18" charset="2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Mit der nachgefragten menge	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q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en-US" altLang="de-DE" sz="1600" b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de-DE" sz="1600" b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a –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b×a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/2b = a/2 &gt; a/3. </a:t>
            </a:r>
            <a:endParaRPr lang="en-US" altLang="de-DE" sz="1600" b="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DAS FUSIONIERTE UNTERNEHMEN (BZW. ZWEI VOLL KOOPERIERENDE UNTERNEHMEN) INTERNALISIEREN (BZW. BERÜCKSICHTIGEN) DIE POSITIVE EXTERNALITÄT, DIE SIE FÜREINANDER SCHAFFEN: SIE VERKAUFEN DANN MEHR COMPUTER UND BETRIEBSSYSTEME ZU EINEM NIEDRIGEREN PREIS. 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104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Komplementarität – ANDERE FORMEN DER KOOPERATION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VERTRÄGE ZWISCHEN DEN HERSTELLERN VERSCHIEDENER KOMPONENTEN;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BEISPIELE:   AUTOKOMPONENTEN UND AUTOMONTAGEUNTERNEHMEN;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      COMPUTERMONTAGEUNTERNEHMEN UND 				      	KOMPONTENTENHERSTELLER (CPU, LAUFWERKE, 				SPEICHER USW.).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Gewinnaufteilung zwischen den komponentenherstellern und dem produzenten des endprodukts.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Vergabe von lizenzen zur herstellung von komponenten. 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349368"/>
            <a:ext cx="8695857" cy="392935"/>
          </a:xfrm>
        </p:spPr>
        <p:txBody>
          <a:bodyPr/>
          <a:lstStyle/>
          <a:p>
            <a:r>
              <a:rPr lang="de-DE" dirty="0" smtClean="0"/>
              <a:t>Komplementarität, „lock-in“ und kosten eines systemwechsels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3811" y="2168526"/>
            <a:ext cx="8697417" cy="403225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Bedingt durch starke komplementaritäten ist der wechsel zu einer anderen technologie erschwert &gt; „lock-in“.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Zentrale frage: wann lohnt sich ein wechsel?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monatlichen kosten eines netzwerkanbieters je kunde seien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des wechsels (‚switching‘) sind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hersteller des alternativen netzwerkanbieters bietet einen einmaligen Preisnachlass im ersten Monat von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zinssatz ist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preis des netzwerkdienstes beim ursprünglichen und beim alternativen anbieter sei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b="0" dirty="0" smtClean="0"/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65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kosten des Systemwechsels und der </a:t>
            </a:r>
            <a:r>
              <a:rPr lang="de-DE" dirty="0" err="1" smtClean="0"/>
              <a:t>preisnachlass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bei beibehaltung des ursprünglichen systems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kosten nach einem systemwechsel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konsument sollte wechseln, wenn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das heißt, wenn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wettbewerb wird im gleichgewicht gelten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022051"/>
              </p:ext>
            </p:extLst>
          </p:nvPr>
        </p:nvGraphicFramePr>
        <p:xfrm>
          <a:off x="2955235" y="2690190"/>
          <a:ext cx="2835966" cy="67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" name="Equation" r:id="rId3" imgW="1847805" imgH="400010" progId="Equation.3">
                  <p:embed/>
                </p:oleObj>
              </mc:Choice>
              <mc:Fallback>
                <p:oleObj name="Equation" r:id="rId3" imgW="1847805" imgH="40001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5235" y="2690190"/>
                        <a:ext cx="2835966" cy="675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448951"/>
              </p:ext>
            </p:extLst>
          </p:nvPr>
        </p:nvGraphicFramePr>
        <p:xfrm>
          <a:off x="2637182" y="3747052"/>
          <a:ext cx="4558749" cy="679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" name="Equation" r:id="rId5" imgW="2686184" imgH="400010" progId="Equation.3">
                  <p:embed/>
                </p:oleObj>
              </mc:Choice>
              <mc:Fallback>
                <p:oleObj name="Equation" r:id="rId5" imgW="2686184" imgH="40001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7182" y="3747052"/>
                        <a:ext cx="4558749" cy="679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100115"/>
              </p:ext>
            </p:extLst>
          </p:nvPr>
        </p:nvGraphicFramePr>
        <p:xfrm>
          <a:off x="2183295" y="4850090"/>
          <a:ext cx="2006130" cy="609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" name="Formel" r:id="rId7" imgW="1276216" imgH="371336" progId="Equation.3">
                  <p:embed/>
                </p:oleObj>
              </mc:Choice>
              <mc:Fallback>
                <p:oleObj name="Formel" r:id="rId7" imgW="1276216" imgH="37133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3295" y="4850090"/>
                        <a:ext cx="2006130" cy="609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412973"/>
              </p:ext>
            </p:extLst>
          </p:nvPr>
        </p:nvGraphicFramePr>
        <p:xfrm>
          <a:off x="6491223" y="5003801"/>
          <a:ext cx="608630" cy="28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" name="Equation" r:id="rId9" imgW="361816" imgH="162011" progId="Equation.3">
                  <p:embed/>
                </p:oleObj>
              </mc:Choice>
              <mc:Fallback>
                <p:oleObj name="Equation" r:id="rId9" imgW="361816" imgH="16201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223" y="5003801"/>
                        <a:ext cx="608630" cy="2838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943559"/>
              </p:ext>
            </p:extLst>
          </p:nvPr>
        </p:nvGraphicFramePr>
        <p:xfrm>
          <a:off x="7035111" y="5499653"/>
          <a:ext cx="626970" cy="292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" name="Equation" r:id="rId11" imgW="361816" imgH="162011" progId="Equation.3">
                  <p:embed/>
                </p:oleObj>
              </mc:Choice>
              <mc:Fallback>
                <p:oleObj name="Equation" r:id="rId11" imgW="361816" imgH="16201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5111" y="5499653"/>
                        <a:ext cx="626970" cy="2922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66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988</Words>
  <Application>Microsoft Office PowerPoint</Application>
  <PresentationFormat>A4-Papier (210x297 mm)</PresentationFormat>
  <Paragraphs>192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ＭＳ Ｐゴシック</vt:lpstr>
      <vt:lpstr>Wingdings 3</vt:lpstr>
      <vt:lpstr>2015_deGruyter_ppt_screen_template_Arial</vt:lpstr>
      <vt:lpstr>Equation</vt:lpstr>
      <vt:lpstr>Formel</vt:lpstr>
      <vt:lpstr>36. kapitel</vt:lpstr>
      <vt:lpstr>Zwei grundlegende konzepte: Netwerkexternalität und Komplementarität </vt:lpstr>
      <vt:lpstr>Komplementarität – grundlegende fragestellungen</vt:lpstr>
      <vt:lpstr>Komplementarität – Gewinnmaximierung ohne kollusion (1) </vt:lpstr>
      <vt:lpstr>Komplementarität – Gewinnmaximierung ohne kollusion (2)</vt:lpstr>
      <vt:lpstr>Komplementarität – Gewinnmaximierung NACH FUSION </vt:lpstr>
      <vt:lpstr>Komplementarität – ANDERE FORMEN DER KOOPERATION</vt:lpstr>
      <vt:lpstr>Komplementarität, „lock-in“ und kosten eines systemwechsels</vt:lpstr>
      <vt:lpstr>Die kosten des Systemwechsels und der preisnachlass</vt:lpstr>
      <vt:lpstr>Gewinn eines netzwerkanbieters</vt:lpstr>
      <vt:lpstr>Märkte mit netzwerkexternalitäten – ein modell </vt:lpstr>
      <vt:lpstr>Ein markt mit netzwerkexternalität – grafisch </vt:lpstr>
      <vt:lpstr>MARKT MIT NETZWERKEXTERNALITÄT – DREI MÖGLICHE GLEICHGEWICHTE</vt:lpstr>
      <vt:lpstr>MANAGEMENT DER RECHTE AN GEISTIGEM EIGENTUM </vt:lpstr>
      <vt:lpstr>MANAGEMENT VON GEISTIGEM EIGENTUM – grafisch </vt:lpstr>
      <vt:lpstr>GEISTIGES EIGENTUM – KOSTENLOSE PROBEZEIT</vt:lpstr>
      <vt:lpstr>Ein markt mit netzwerkexternalität – grafisch (1) </vt:lpstr>
      <vt:lpstr>Ein markt mit netzwerkexternalität – grafisch (2) </vt:lpstr>
      <vt:lpstr>Gemeinsame nutzung von geistigem eigentum </vt:lpstr>
      <vt:lpstr>Gemeinsame nutzung von geistigem eigentum – DIREKTVERKAUF</vt:lpstr>
      <vt:lpstr>Gemeinsame nutzung geistigen eigentums – VERKAUF ZUM VERLEIH (1)</vt:lpstr>
      <vt:lpstr>Gemeinsame nutzung geistigen eigentums – VERKAUF ZUM VERLEIH (2)</vt:lpstr>
      <vt:lpstr>Gemeinsame nutzung geistigen eigentums – VERKAUF ZUM VERLEIH (3)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2016-08-17T11:15:04Z</dcterms:modified>
</cp:coreProperties>
</file>